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4" r:id="rId1"/>
  </p:sldMasterIdLst>
  <p:notesMasterIdLst>
    <p:notesMasterId r:id="rId23"/>
  </p:notesMasterIdLst>
  <p:handoutMasterIdLst>
    <p:handoutMasterId r:id="rId24"/>
  </p:handoutMasterIdLst>
  <p:sldIdLst>
    <p:sldId id="298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9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657"/>
  </p:normalViewPr>
  <p:slideViewPr>
    <p:cSldViewPr>
      <p:cViewPr varScale="1">
        <p:scale>
          <a:sx n="66" d="100"/>
          <a:sy n="66" d="100"/>
        </p:scale>
        <p:origin x="11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162A-34AA-BD45-A55C-F1C3B89884D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49FDA-635D-0645-8590-7B925DCCB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6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B9586-D1F4-4758-B378-7AF888E4A6A4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92E30-5885-41DA-94CC-0589E82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624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22B477B-A1F2-4D3E-8E9B-6D6EAF7F599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624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22B477B-A1F2-4D3E-8E9B-6D6EAF7F599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624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22B477B-A1F2-4D3E-8E9B-6D6EAF7F599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9624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22B477B-A1F2-4D3E-8E9B-6D6EAF7F599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9983-4FD1-466B-B4B2-00AC336A4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9624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22B477B-A1F2-4D3E-8E9B-6D6EAF7F599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9624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22B477B-A1F2-4D3E-8E9B-6D6EAF7F599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9624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22B477B-A1F2-4D3E-8E9B-6D6EAF7F599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2D83E6-A859-C64A-A6EE-D715A7373FA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43DCE78-5E94-8147-B5E8-0D4BEA3F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7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TEAM REGISTRATION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48768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You Need To Know Before You Start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1600"/>
            <a:ext cx="1524000" cy="1524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88670" y="5960046"/>
            <a:ext cx="5918454" cy="487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Created by: Colorado Odyssey of the Mind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Revised to fit the needs of Florida Odyssey of the Mind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91" y="609600"/>
            <a:ext cx="4883664" cy="6111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Welcome Screen (Part 2)</a:t>
            </a:r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152400" y="685800"/>
            <a:ext cx="1739246" cy="838200"/>
            <a:chOff x="-2078365" y="2499983"/>
            <a:chExt cx="1676400" cy="764712"/>
          </a:xfrm>
          <a:solidFill>
            <a:srgbClr val="92D050"/>
          </a:solidFill>
        </p:grpSpPr>
        <p:sp>
          <p:nvSpPr>
            <p:cNvPr id="16" name="Rounded Rectangular Callout 15"/>
            <p:cNvSpPr/>
            <p:nvPr/>
          </p:nvSpPr>
          <p:spPr>
            <a:xfrm>
              <a:off x="-2078365" y="2499983"/>
              <a:ext cx="1676400" cy="764712"/>
            </a:xfrm>
            <a:prstGeom prst="wedgeRoundRectCallout">
              <a:avLst>
                <a:gd name="adj1" fmla="val 61107"/>
                <a:gd name="adj2" fmla="val -3751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051755" y="2499984"/>
              <a:ext cx="1649790" cy="758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Notify us of scheduling conflicts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6858000" y="4572001"/>
            <a:ext cx="2286000" cy="1150216"/>
            <a:chOff x="-2078365" y="2499983"/>
            <a:chExt cx="1676400" cy="764712"/>
          </a:xfrm>
          <a:solidFill>
            <a:srgbClr val="92D050"/>
          </a:solidFill>
        </p:grpSpPr>
        <p:sp>
          <p:nvSpPr>
            <p:cNvPr id="19" name="Rounded Rectangular Callout 18"/>
            <p:cNvSpPr/>
            <p:nvPr/>
          </p:nvSpPr>
          <p:spPr>
            <a:xfrm>
              <a:off x="-2078365" y="2499983"/>
              <a:ext cx="1676400" cy="764712"/>
            </a:xfrm>
            <a:prstGeom prst="wedgeRoundRectCallout">
              <a:avLst>
                <a:gd name="adj1" fmla="val -69354"/>
                <a:gd name="adj2" fmla="val 8759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051755" y="2569503"/>
              <a:ext cx="1649790" cy="613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Please read then check box, then click Next Step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782" y="4343400"/>
            <a:ext cx="1577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will be customized for each Regional Tournament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1"/>
            <a:ext cx="8763000" cy="5791199"/>
          </a:xfrm>
          <a:prstGeom prst="rect">
            <a:avLst/>
          </a:prstGeom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96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Entering Team Information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6019800" y="5871957"/>
            <a:ext cx="1524000" cy="533400"/>
            <a:chOff x="-1743085" y="2069538"/>
            <a:chExt cx="1676400" cy="764712"/>
          </a:xfrm>
          <a:solidFill>
            <a:srgbClr val="92D050"/>
          </a:solidFill>
        </p:grpSpPr>
        <p:sp>
          <p:nvSpPr>
            <p:cNvPr id="17" name="Rounded Rectangular Callout 16"/>
            <p:cNvSpPr/>
            <p:nvPr/>
          </p:nvSpPr>
          <p:spPr>
            <a:xfrm>
              <a:off x="-1743085" y="2069538"/>
              <a:ext cx="1676400" cy="764712"/>
            </a:xfrm>
            <a:prstGeom prst="wedgeRoundRectCallout">
              <a:avLst>
                <a:gd name="adj1" fmla="val 82131"/>
                <a:gd name="adj2" fmla="val 3896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743085" y="2187146"/>
              <a:ext cx="1649790" cy="52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Click Next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23812" y="5334000"/>
            <a:ext cx="2414588" cy="731763"/>
            <a:chOff x="-2078365" y="2499983"/>
            <a:chExt cx="2414588" cy="565793"/>
          </a:xfrm>
          <a:solidFill>
            <a:srgbClr val="92D050"/>
          </a:solidFill>
        </p:grpSpPr>
        <p:sp>
          <p:nvSpPr>
            <p:cNvPr id="20" name="Rounded Rectangular Callout 19"/>
            <p:cNvSpPr/>
            <p:nvPr/>
          </p:nvSpPr>
          <p:spPr>
            <a:xfrm>
              <a:off x="-2078365" y="2499983"/>
              <a:ext cx="2414588" cy="565793"/>
            </a:xfrm>
            <a:prstGeom prst="wedgeRoundRectCallout">
              <a:avLst>
                <a:gd name="adj1" fmla="val 66243"/>
                <a:gd name="adj2" fmla="val -9313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2051755" y="2499983"/>
              <a:ext cx="2387978" cy="499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chemeClr val="tx1"/>
                  </a:solidFill>
                  <a:effectLst/>
                </a:rPr>
                <a:t>Pre-Populated based off Membership Info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187918" y="2277305"/>
            <a:ext cx="1371600" cy="685800"/>
            <a:chOff x="-2034954" y="2405320"/>
            <a:chExt cx="1676400" cy="764712"/>
          </a:xfrm>
          <a:solidFill>
            <a:srgbClr val="92D050"/>
          </a:solidFill>
        </p:grpSpPr>
        <p:sp>
          <p:nvSpPr>
            <p:cNvPr id="23" name="Rounded Rectangular Callout 22"/>
            <p:cNvSpPr/>
            <p:nvPr/>
          </p:nvSpPr>
          <p:spPr>
            <a:xfrm>
              <a:off x="-2034954" y="2405320"/>
              <a:ext cx="1676400" cy="764712"/>
            </a:xfrm>
            <a:prstGeom prst="wedgeRoundRectCallout">
              <a:avLst>
                <a:gd name="adj1" fmla="val 87804"/>
                <a:gd name="adj2" fmla="val -2518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2008344" y="2441473"/>
              <a:ext cx="1649789" cy="65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Enter Coach Information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177800" y="567612"/>
            <a:ext cx="2260600" cy="803989"/>
            <a:chOff x="-2078365" y="2454783"/>
            <a:chExt cx="1676400" cy="865459"/>
          </a:xfrm>
          <a:solidFill>
            <a:srgbClr val="92D050"/>
          </a:solidFill>
        </p:grpSpPr>
        <p:sp>
          <p:nvSpPr>
            <p:cNvPr id="26" name="Rounded Rectangular Callout 25"/>
            <p:cNvSpPr/>
            <p:nvPr/>
          </p:nvSpPr>
          <p:spPr>
            <a:xfrm>
              <a:off x="-2078365" y="2454783"/>
              <a:ext cx="1676400" cy="764712"/>
            </a:xfrm>
            <a:prstGeom prst="wedgeRoundRectCallout">
              <a:avLst>
                <a:gd name="adj1" fmla="val 74607"/>
                <a:gd name="adj2" fmla="val 58448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2051755" y="2477864"/>
              <a:ext cx="1649790" cy="84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Membership name, #, team &amp; divisions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7124323" y="4533901"/>
            <a:ext cx="1676400" cy="838200"/>
            <a:chOff x="-2078365" y="2499983"/>
            <a:chExt cx="1676400" cy="764712"/>
          </a:xfrm>
          <a:solidFill>
            <a:srgbClr val="92D050"/>
          </a:solidFill>
        </p:grpSpPr>
        <p:sp>
          <p:nvSpPr>
            <p:cNvPr id="29" name="Rounded Rectangular Callout 28"/>
            <p:cNvSpPr/>
            <p:nvPr/>
          </p:nvSpPr>
          <p:spPr>
            <a:xfrm>
              <a:off x="-2078365" y="2499983"/>
              <a:ext cx="1676400" cy="764712"/>
            </a:xfrm>
            <a:prstGeom prst="wedgeRoundRectCallout">
              <a:avLst>
                <a:gd name="adj1" fmla="val -81239"/>
                <a:gd name="adj2" fmla="val -37917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2051755" y="2569503"/>
              <a:ext cx="1649790" cy="53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Enter schedule conflict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7056196" y="2743201"/>
            <a:ext cx="1792907" cy="990601"/>
            <a:chOff x="-2398996" y="1960186"/>
            <a:chExt cx="1714955" cy="584780"/>
          </a:xfrm>
          <a:solidFill>
            <a:srgbClr val="92D050"/>
          </a:solidFill>
        </p:grpSpPr>
        <p:sp>
          <p:nvSpPr>
            <p:cNvPr id="32" name="Rounded Rectangular Callout 31"/>
            <p:cNvSpPr/>
            <p:nvPr/>
          </p:nvSpPr>
          <p:spPr>
            <a:xfrm>
              <a:off x="-2398996" y="1960186"/>
              <a:ext cx="1676400" cy="584780"/>
            </a:xfrm>
            <a:prstGeom prst="wedgeRoundRectCallout">
              <a:avLst>
                <a:gd name="adj1" fmla="val -95081"/>
                <a:gd name="adj2" fmla="val -19484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2333831" y="1970957"/>
              <a:ext cx="1649790" cy="56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effectLst/>
                </a:rPr>
                <a:t>Enter  any disabilities/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effectLst/>
                </a:rPr>
                <a:t>allergies of a team member or coach</a:t>
              </a:r>
              <a:endParaRPr lang="en-US" sz="14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43200" y="5562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screen could also include Media Release and Training Information.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2" y="4758553"/>
            <a:ext cx="6934878" cy="20018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39923"/>
            <a:ext cx="8610600" cy="29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38800" cy="762000"/>
          </a:xfrm>
        </p:spPr>
        <p:txBody>
          <a:bodyPr/>
          <a:lstStyle/>
          <a:p>
            <a:pPr algn="l"/>
            <a:r>
              <a:rPr lang="en-US" dirty="0"/>
              <a:t>Team </a:t>
            </a:r>
            <a:r>
              <a:rPr lang="en-US" dirty="0" smtClean="0"/>
              <a:t>Members </a:t>
            </a:r>
            <a:r>
              <a:rPr lang="en-US" dirty="0"/>
              <a:t>P</a:t>
            </a:r>
            <a:r>
              <a:rPr lang="en-US" dirty="0" smtClean="0"/>
              <a:t>age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2438400" y="787706"/>
            <a:ext cx="1600200" cy="933571"/>
            <a:chOff x="476149" y="1659824"/>
            <a:chExt cx="1676400" cy="657187"/>
          </a:xfrm>
          <a:solidFill>
            <a:srgbClr val="92D050"/>
          </a:solidFill>
        </p:grpSpPr>
        <p:sp>
          <p:nvSpPr>
            <p:cNvPr id="10" name="Rounded Rectangular Callout 9"/>
            <p:cNvSpPr/>
            <p:nvPr/>
          </p:nvSpPr>
          <p:spPr>
            <a:xfrm>
              <a:off x="476149" y="1659824"/>
              <a:ext cx="1676400" cy="657187"/>
            </a:xfrm>
            <a:prstGeom prst="wedgeRoundRectCallout">
              <a:avLst>
                <a:gd name="adj1" fmla="val -78506"/>
                <a:gd name="adj2" fmla="val 90207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149" y="1728426"/>
              <a:ext cx="1649790" cy="51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effectLst/>
                </a:rPr>
                <a:t>Click this link to add team member. </a:t>
              </a:r>
              <a:endParaRPr lang="en-US" sz="14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51722" y="4240834"/>
            <a:ext cx="1600878" cy="720627"/>
            <a:chOff x="-1919418" y="2684485"/>
            <a:chExt cx="1677110" cy="772527"/>
          </a:xfrm>
          <a:solidFill>
            <a:srgbClr val="92D050"/>
          </a:solidFill>
        </p:grpSpPr>
        <p:sp>
          <p:nvSpPr>
            <p:cNvPr id="13" name="Rounded Rectangular Callout 12"/>
            <p:cNvSpPr/>
            <p:nvPr/>
          </p:nvSpPr>
          <p:spPr>
            <a:xfrm>
              <a:off x="-1918708" y="2692300"/>
              <a:ext cx="1676400" cy="764712"/>
            </a:xfrm>
            <a:prstGeom prst="wedgeRoundRectCallout">
              <a:avLst>
                <a:gd name="adj1" fmla="val 54471"/>
                <a:gd name="adj2" fmla="val -7428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919418" y="2684485"/>
              <a:ext cx="1649790" cy="52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effectLst/>
                </a:rPr>
                <a:t>Enter team member information</a:t>
              </a:r>
              <a:endParaRPr lang="en-US" sz="14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042274" y="3310164"/>
            <a:ext cx="2743200" cy="1514022"/>
            <a:chOff x="-2297464" y="2301272"/>
            <a:chExt cx="1676400" cy="1341064"/>
          </a:xfrm>
          <a:solidFill>
            <a:srgbClr val="92D050"/>
          </a:solidFill>
        </p:grpSpPr>
        <p:sp>
          <p:nvSpPr>
            <p:cNvPr id="16" name="Rounded Rectangular Callout 15"/>
            <p:cNvSpPr/>
            <p:nvPr/>
          </p:nvSpPr>
          <p:spPr>
            <a:xfrm>
              <a:off x="-2297464" y="2301272"/>
              <a:ext cx="1676400" cy="1341064"/>
            </a:xfrm>
            <a:prstGeom prst="wedgeRoundRectCallout">
              <a:avLst>
                <a:gd name="adj1" fmla="val -94736"/>
                <a:gd name="adj2" fmla="val 6572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237592" y="2325925"/>
              <a:ext cx="1556656" cy="99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effectLst/>
                </a:rPr>
                <a:t>Important: </a:t>
              </a:r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Changing team member information will need to be approved by AD or RD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16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r>
              <a:rPr lang="en-US" dirty="0" smtClean="0"/>
              <a:t>Top Half Review Page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15" y="1104077"/>
            <a:ext cx="8137585" cy="51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52600" y="1905000"/>
            <a:ext cx="2057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0010" y="47244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80010" y="1905000"/>
            <a:ext cx="19537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Florida</a:t>
            </a:r>
          </a:p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Coach</a:t>
            </a:r>
          </a:p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1 Any Street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endParaRPr lang="en-US" sz="11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St Augustine, FL 32080</a:t>
            </a:r>
          </a:p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(904) 555-5555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955" y="3845395"/>
            <a:ext cx="195379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FLORIDA MEMBER</a:t>
            </a:r>
          </a:p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St Johns</a:t>
            </a:r>
          </a:p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1 Any Street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endParaRPr lang="en-US" sz="11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St Augustine, FL 32080</a:t>
            </a:r>
          </a:p>
          <a:p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flomadirector@gmail.com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4910" y="2514600"/>
            <a:ext cx="195379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AMOUNT WILL REFLECT TEAM &amp; REGIONAL REGISTRATION FEES</a:t>
            </a:r>
            <a:endParaRPr lang="en-US" sz="11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62000"/>
            <a:ext cx="763872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r>
              <a:rPr lang="en-US" dirty="0" smtClean="0"/>
              <a:t>Bottom Half Review Page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7010400" y="3124200"/>
            <a:ext cx="2133600" cy="990600"/>
            <a:chOff x="-2078365" y="2116368"/>
            <a:chExt cx="1676400" cy="1148328"/>
          </a:xfrm>
          <a:solidFill>
            <a:srgbClr val="92D050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-2078365" y="2116368"/>
              <a:ext cx="1676400" cy="1148328"/>
            </a:xfrm>
            <a:prstGeom prst="wedgeRoundRectCallout">
              <a:avLst>
                <a:gd name="adj1" fmla="val -99737"/>
                <a:gd name="adj2" fmla="val 7186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078364" y="2116368"/>
              <a:ext cx="1676399" cy="96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Must re-enter coach email before clicking Submit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4114800" y="5181600"/>
            <a:ext cx="2133600" cy="1200329"/>
            <a:chOff x="-2078365" y="2116368"/>
            <a:chExt cx="1676400" cy="1153612"/>
          </a:xfrm>
          <a:solidFill>
            <a:srgbClr val="92D050"/>
          </a:solidFill>
        </p:grpSpPr>
        <p:sp>
          <p:nvSpPr>
            <p:cNvPr id="11" name="Rounded Rectangular Callout 10"/>
            <p:cNvSpPr/>
            <p:nvPr/>
          </p:nvSpPr>
          <p:spPr>
            <a:xfrm>
              <a:off x="-2078365" y="2116368"/>
              <a:ext cx="1676400" cy="1148328"/>
            </a:xfrm>
            <a:prstGeom prst="wedgeRoundRectCallout">
              <a:avLst>
                <a:gd name="adj1" fmla="val 85257"/>
                <a:gd name="adj2" fmla="val 2069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078364" y="2116368"/>
              <a:ext cx="1676399" cy="115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Submit button will not be active till the coaches email has been entered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3733800"/>
            <a:ext cx="541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93" y="990600"/>
            <a:ext cx="8628994" cy="436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Confirmation Page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4531890" y="3062927"/>
            <a:ext cx="2445123" cy="1184458"/>
            <a:chOff x="-534315" y="2795722"/>
            <a:chExt cx="1681022" cy="1148328"/>
          </a:xfrm>
          <a:solidFill>
            <a:srgbClr val="92D050"/>
          </a:solidFill>
        </p:grpSpPr>
        <p:sp>
          <p:nvSpPr>
            <p:cNvPr id="7" name="Rounded Rectangular Callout 6"/>
            <p:cNvSpPr/>
            <p:nvPr/>
          </p:nvSpPr>
          <p:spPr>
            <a:xfrm>
              <a:off x="-534315" y="2795722"/>
              <a:ext cx="1676400" cy="1148328"/>
            </a:xfrm>
            <a:prstGeom prst="wedgeRoundRectCallout">
              <a:avLst>
                <a:gd name="adj1" fmla="val -99763"/>
                <a:gd name="adj2" fmla="val 36434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529692" y="2828045"/>
              <a:ext cx="1676399" cy="108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Will receive email confirmation with username, password &amp; link to payment site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9" y="685800"/>
            <a:ext cx="5065101" cy="5830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Confirmation Email – Top Half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6515100" y="5619295"/>
            <a:ext cx="2514600" cy="1096723"/>
            <a:chOff x="-2078365" y="2177395"/>
            <a:chExt cx="1676400" cy="1180538"/>
          </a:xfrm>
          <a:solidFill>
            <a:srgbClr val="92D050"/>
          </a:solidFill>
        </p:grpSpPr>
        <p:sp>
          <p:nvSpPr>
            <p:cNvPr id="9" name="Rounded Rectangular Callout 8"/>
            <p:cNvSpPr/>
            <p:nvPr/>
          </p:nvSpPr>
          <p:spPr>
            <a:xfrm>
              <a:off x="-2078365" y="2177395"/>
              <a:ext cx="1676400" cy="1148328"/>
            </a:xfrm>
            <a:prstGeom prst="wedgeRoundRectCallout">
              <a:avLst>
                <a:gd name="adj1" fmla="val -48099"/>
                <a:gd name="adj2" fmla="val 2090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078365" y="2198391"/>
              <a:ext cx="1676399" cy="115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School Coordinator &amp; Regional Director copied on email confirmation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6400799" y="3733799"/>
            <a:ext cx="2628899" cy="1447801"/>
            <a:chOff x="-2078365" y="2116367"/>
            <a:chExt cx="1676400" cy="1246509"/>
          </a:xfrm>
          <a:solidFill>
            <a:srgbClr val="92D050"/>
          </a:solidFill>
        </p:grpSpPr>
        <p:sp>
          <p:nvSpPr>
            <p:cNvPr id="15" name="Rounded Rectangular Callout 14"/>
            <p:cNvSpPr/>
            <p:nvPr/>
          </p:nvSpPr>
          <p:spPr>
            <a:xfrm>
              <a:off x="-2078365" y="2116368"/>
              <a:ext cx="1676400" cy="1148328"/>
            </a:xfrm>
            <a:prstGeom prst="wedgeRoundRectCallout">
              <a:avLst>
                <a:gd name="adj1" fmla="val -120694"/>
                <a:gd name="adj2" fmla="val -54278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078364" y="2116367"/>
              <a:ext cx="1676399" cy="124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Link to pay tournament fee with Credit Card. Will not be active until Worker &amp; Judge Information completed.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6248400" y="1467244"/>
            <a:ext cx="2133600" cy="1219200"/>
            <a:chOff x="-2078365" y="2116368"/>
            <a:chExt cx="1676400" cy="1148328"/>
          </a:xfrm>
          <a:solidFill>
            <a:srgbClr val="92D050"/>
          </a:solidFill>
        </p:grpSpPr>
        <p:sp>
          <p:nvSpPr>
            <p:cNvPr id="18" name="Rounded Rectangular Callout 17"/>
            <p:cNvSpPr/>
            <p:nvPr/>
          </p:nvSpPr>
          <p:spPr>
            <a:xfrm>
              <a:off x="-2078365" y="2116368"/>
              <a:ext cx="1676400" cy="1148328"/>
            </a:xfrm>
            <a:prstGeom prst="wedgeRoundRectCallout">
              <a:avLst>
                <a:gd name="adj1" fmla="val -250419"/>
                <a:gd name="adj2" fmla="val -3236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078364" y="2116368"/>
              <a:ext cx="1676399" cy="1130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Will receive email confirmation with your username &amp; password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85800"/>
            <a:ext cx="8005314" cy="547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Confirmation Email-Lower Half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228600" y="2514600"/>
            <a:ext cx="1676400" cy="685800"/>
            <a:chOff x="-2078365" y="2116368"/>
            <a:chExt cx="1676400" cy="1148328"/>
          </a:xfrm>
          <a:solidFill>
            <a:srgbClr val="92D050"/>
          </a:solidFill>
        </p:grpSpPr>
        <p:sp>
          <p:nvSpPr>
            <p:cNvPr id="15" name="Rounded Rectangular Callout 14"/>
            <p:cNvSpPr/>
            <p:nvPr/>
          </p:nvSpPr>
          <p:spPr>
            <a:xfrm>
              <a:off x="-2078365" y="2116368"/>
              <a:ext cx="1676400" cy="1148328"/>
            </a:xfrm>
            <a:prstGeom prst="wedgeRoundRectCallout">
              <a:avLst>
                <a:gd name="adj1" fmla="val 63769"/>
                <a:gd name="adj2" fmla="val 101327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078364" y="2116368"/>
              <a:ext cx="1676399" cy="108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Membership Information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0" y="4114800"/>
            <a:ext cx="2133600" cy="685801"/>
            <a:chOff x="-2078365" y="2116368"/>
            <a:chExt cx="1676400" cy="503064"/>
          </a:xfrm>
          <a:solidFill>
            <a:srgbClr val="92D050"/>
          </a:solidFill>
        </p:grpSpPr>
        <p:sp>
          <p:nvSpPr>
            <p:cNvPr id="18" name="Rounded Rectangular Callout 17"/>
            <p:cNvSpPr/>
            <p:nvPr/>
          </p:nvSpPr>
          <p:spPr>
            <a:xfrm>
              <a:off x="-2078365" y="2116369"/>
              <a:ext cx="1676400" cy="503063"/>
            </a:xfrm>
            <a:prstGeom prst="wedgeRoundRectCallout">
              <a:avLst>
                <a:gd name="adj1" fmla="val 52407"/>
                <a:gd name="adj2" fmla="val 101327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078364" y="2116368"/>
              <a:ext cx="1676399" cy="47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Team Member’s Information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2743200" y="1295400"/>
            <a:ext cx="1600200" cy="761999"/>
            <a:chOff x="-2078365" y="2116368"/>
            <a:chExt cx="1676400" cy="1148328"/>
          </a:xfrm>
          <a:solidFill>
            <a:srgbClr val="92D050"/>
          </a:solidFill>
        </p:grpSpPr>
        <p:sp>
          <p:nvSpPr>
            <p:cNvPr id="21" name="Rounded Rectangular Callout 20"/>
            <p:cNvSpPr/>
            <p:nvPr/>
          </p:nvSpPr>
          <p:spPr>
            <a:xfrm>
              <a:off x="-2078365" y="2116368"/>
              <a:ext cx="1676400" cy="1148328"/>
            </a:xfrm>
            <a:prstGeom prst="wedgeRoundRectCallout">
              <a:avLst>
                <a:gd name="adj1" fmla="val -65675"/>
                <a:gd name="adj2" fmla="val 4743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2078364" y="2116368"/>
              <a:ext cx="1676399" cy="97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Coach Information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6273800" y="2823882"/>
            <a:ext cx="2133600" cy="990600"/>
            <a:chOff x="-2078365" y="2116367"/>
            <a:chExt cx="1676400" cy="1148329"/>
          </a:xfrm>
          <a:solidFill>
            <a:srgbClr val="92D050"/>
          </a:solidFill>
        </p:grpSpPr>
        <p:sp>
          <p:nvSpPr>
            <p:cNvPr id="27" name="Rounded Rectangular Callout 26"/>
            <p:cNvSpPr/>
            <p:nvPr/>
          </p:nvSpPr>
          <p:spPr>
            <a:xfrm>
              <a:off x="-2078365" y="2116368"/>
              <a:ext cx="1676400" cy="1148328"/>
            </a:xfrm>
            <a:prstGeom prst="wedgeRoundRectCallout">
              <a:avLst>
                <a:gd name="adj1" fmla="val 19570"/>
                <a:gd name="adj2" fmla="val -82515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2078364" y="2116367"/>
              <a:ext cx="1676399" cy="963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Use this email as an invoice with balance due information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05000" y="2743199"/>
            <a:ext cx="1864744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3600" y="4648198"/>
            <a:ext cx="1864744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1677" t="12306" r="18046" b="7226"/>
          <a:stretch/>
        </p:blipFill>
        <p:spPr>
          <a:xfrm>
            <a:off x="381000" y="1219200"/>
            <a:ext cx="8534402" cy="5494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Entering Member Area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3429000" y="3962400"/>
            <a:ext cx="1295400" cy="685800"/>
            <a:chOff x="-2362200" y="762000"/>
            <a:chExt cx="1676400" cy="838200"/>
          </a:xfrm>
          <a:solidFill>
            <a:srgbClr val="92D050"/>
          </a:solidFill>
        </p:grpSpPr>
        <p:sp>
          <p:nvSpPr>
            <p:cNvPr id="7" name="Rounded Rectangular Callout 6"/>
            <p:cNvSpPr/>
            <p:nvPr/>
          </p:nvSpPr>
          <p:spPr>
            <a:xfrm>
              <a:off x="-2362200" y="762000"/>
              <a:ext cx="1676400" cy="838200"/>
            </a:xfrm>
            <a:prstGeom prst="wedgeRoundRectCallout">
              <a:avLst>
                <a:gd name="adj1" fmla="val 48330"/>
                <a:gd name="adj2" fmla="val 8388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286000" y="890713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effectLst/>
                </a:rPr>
                <a:t>Click Login </a:t>
              </a:r>
              <a:r>
                <a:rPr lang="en-US" sz="1400" smtClean="0">
                  <a:solidFill>
                    <a:schemeClr val="tx1"/>
                  </a:solidFill>
                  <a:effectLst/>
                </a:rPr>
                <a:t>as Team</a:t>
              </a:r>
              <a:endParaRPr lang="en-US" sz="1400" dirty="0" smtClean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Team Area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921646"/>
            <a:ext cx="8058782" cy="563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/>
          <p:nvPr/>
        </p:nvGrpSpPr>
        <p:grpSpPr>
          <a:xfrm>
            <a:off x="3429000" y="5054726"/>
            <a:ext cx="2895600" cy="1066800"/>
            <a:chOff x="-2078365" y="2116369"/>
            <a:chExt cx="1676400" cy="316763"/>
          </a:xfrm>
          <a:solidFill>
            <a:srgbClr val="92D050"/>
          </a:solidFill>
        </p:grpSpPr>
        <p:sp>
          <p:nvSpPr>
            <p:cNvPr id="7" name="Rounded Rectangular Callout 6"/>
            <p:cNvSpPr/>
            <p:nvPr/>
          </p:nvSpPr>
          <p:spPr>
            <a:xfrm>
              <a:off x="-2078365" y="2116369"/>
              <a:ext cx="1676400" cy="316763"/>
            </a:xfrm>
            <a:prstGeom prst="wedgeRoundRectCallout">
              <a:avLst>
                <a:gd name="adj1" fmla="val -67105"/>
                <a:gd name="adj2" fmla="val -5515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78364" y="2116369"/>
              <a:ext cx="1676399" cy="27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Change your username &amp; password to something you can remember </a:t>
              </a:r>
              <a:r>
                <a:rPr lang="en-US" sz="1800" dirty="0" smtClean="0">
                  <a:effectLst/>
                  <a:sym typeface="Wingdings" pitchFamily="2" charset="2"/>
                </a:rPr>
                <a:t></a:t>
              </a:r>
              <a:endParaRPr lang="en-US" sz="1800" dirty="0" smtClean="0">
                <a:effectLst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553200" y="4419599"/>
            <a:ext cx="1828800" cy="1207995"/>
            <a:chOff x="-2078365" y="2116369"/>
            <a:chExt cx="1676400" cy="426475"/>
          </a:xfrm>
          <a:solidFill>
            <a:srgbClr val="92D050"/>
          </a:solidFill>
        </p:grpSpPr>
        <p:sp>
          <p:nvSpPr>
            <p:cNvPr id="10" name="Rounded Rectangular Callout 9"/>
            <p:cNvSpPr/>
            <p:nvPr/>
          </p:nvSpPr>
          <p:spPr>
            <a:xfrm>
              <a:off x="-2078365" y="2116369"/>
              <a:ext cx="1676400" cy="316763"/>
            </a:xfrm>
            <a:prstGeom prst="wedgeRoundRectCallout">
              <a:avLst>
                <a:gd name="adj1" fmla="val -83464"/>
                <a:gd name="adj2" fmla="val -77857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/>
                </a:rPr>
                <a:t> 	</a:t>
              </a:r>
              <a:endParaRPr lang="en-US" dirty="0">
                <a:effectLst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078364" y="2116369"/>
              <a:ext cx="1676399" cy="42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Record cannot be modified till team is paid.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Autofit/>
          </a:bodyPr>
          <a:lstStyle/>
          <a:p>
            <a:r>
              <a:rPr lang="en-US" sz="4000" dirty="0"/>
              <a:t>Online </a:t>
            </a:r>
            <a:r>
              <a:rPr lang="en-US" sz="4000" dirty="0" smtClean="0"/>
              <a:t>Team </a:t>
            </a:r>
            <a:r>
              <a:rPr lang="en-US" sz="4000" dirty="0"/>
              <a:t>R</a:t>
            </a:r>
            <a:r>
              <a:rPr lang="en-US" sz="4000" dirty="0" smtClean="0"/>
              <a:t>egistration</a:t>
            </a:r>
            <a:endParaRPr 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Coordinator/Coach enters </a:t>
            </a:r>
            <a:r>
              <a:rPr lang="en-US" dirty="0"/>
              <a:t>the </a:t>
            </a:r>
            <a:r>
              <a:rPr lang="en-US" dirty="0" smtClean="0"/>
              <a:t>information and accuracy counts!</a:t>
            </a:r>
            <a:endParaRPr lang="en-US" dirty="0"/>
          </a:p>
          <a:p>
            <a:r>
              <a:rPr lang="en-US" dirty="0" smtClean="0"/>
              <a:t>Teams can modify the coaches’ information online. All other information must be entered by directors.</a:t>
            </a:r>
          </a:p>
          <a:p>
            <a:r>
              <a:rPr lang="en-US" dirty="0" smtClean="0"/>
              <a:t>Only </a:t>
            </a:r>
            <a:r>
              <a:rPr lang="en-US" dirty="0"/>
              <a:t>current members can register online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All records are live, and directors can access them online at anytime.</a:t>
            </a:r>
          </a:p>
          <a:p>
            <a:r>
              <a:rPr lang="en-US" dirty="0" smtClean="0"/>
              <a:t>Team registration due December 15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</a:p>
          <a:p>
            <a:r>
              <a:rPr lang="en-US" dirty="0" smtClean="0"/>
              <a:t>Judge &amp; Volunteer registration due December 15</a:t>
            </a:r>
            <a:r>
              <a:rPr lang="en-US" baseline="30000" dirty="0" smtClean="0"/>
              <a:t>th</a:t>
            </a:r>
            <a:r>
              <a:rPr lang="en-US" dirty="0" smtClean="0"/>
              <a:t>, 2017.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16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000" dirty="0" smtClean="0"/>
              <a:t>Email Confirmations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Coordinators (Email given with Initial Membership)</a:t>
            </a:r>
          </a:p>
          <a:p>
            <a:pPr lvl="1"/>
            <a:r>
              <a:rPr lang="en-US" dirty="0" smtClean="0"/>
              <a:t>Copied on team/tournament registration</a:t>
            </a:r>
          </a:p>
          <a:p>
            <a:pPr lvl="2"/>
            <a:r>
              <a:rPr lang="en-US" dirty="0" smtClean="0"/>
              <a:t>Includes coaches username &amp; password</a:t>
            </a:r>
          </a:p>
          <a:p>
            <a:pPr lvl="2"/>
            <a:r>
              <a:rPr lang="en-US" dirty="0" smtClean="0"/>
              <a:t>Includes link to payment site </a:t>
            </a:r>
          </a:p>
          <a:p>
            <a:pPr lvl="1"/>
            <a:r>
              <a:rPr lang="en-US" dirty="0" smtClean="0"/>
              <a:t>Copied on judge &amp; worker confirmation email</a:t>
            </a:r>
          </a:p>
          <a:p>
            <a:pPr lvl="2"/>
            <a:r>
              <a:rPr lang="en-US" dirty="0" smtClean="0"/>
              <a:t>Includes judge username &amp; password</a:t>
            </a:r>
          </a:p>
          <a:p>
            <a:r>
              <a:rPr lang="en-US" dirty="0" smtClean="0"/>
              <a:t>Coaches</a:t>
            </a:r>
          </a:p>
          <a:p>
            <a:pPr lvl="1"/>
            <a:r>
              <a:rPr lang="en-US" dirty="0" smtClean="0"/>
              <a:t>Copied on judge &amp; worker confirmation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coordinators &amp; Coaches Do Online?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Coaches with the username and password can </a:t>
            </a:r>
            <a:r>
              <a:rPr lang="en-US" sz="2800" dirty="0" smtClean="0"/>
              <a:t>submit requests to modify </a:t>
            </a:r>
            <a:r>
              <a:rPr lang="en-US" sz="2800" dirty="0"/>
              <a:t>the </a:t>
            </a:r>
            <a:r>
              <a:rPr lang="en-US" sz="2800" dirty="0" smtClean="0"/>
              <a:t>team records or remove team members online.</a:t>
            </a:r>
          </a:p>
          <a:p>
            <a:pPr lvl="1"/>
            <a:r>
              <a:rPr lang="en-US" dirty="0" smtClean="0"/>
              <a:t>AD or RD must approve</a:t>
            </a:r>
            <a:endParaRPr lang="en-US" sz="2400" dirty="0"/>
          </a:p>
          <a:p>
            <a:r>
              <a:rPr lang="en-US" sz="2800" dirty="0"/>
              <a:t>A coach can add up to 7 team members online.</a:t>
            </a:r>
          </a:p>
          <a:p>
            <a:r>
              <a:rPr lang="en-US" sz="2800" dirty="0"/>
              <a:t>A coach can change his/her username and password.</a:t>
            </a:r>
          </a:p>
          <a:p>
            <a:r>
              <a:rPr lang="en-US" sz="2800" dirty="0"/>
              <a:t>A coach can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change the membership name, membership number, problem and division of the team</a:t>
            </a:r>
            <a:r>
              <a:rPr lang="en-US" sz="2800" dirty="0" smtClean="0"/>
              <a:t>. (</a:t>
            </a:r>
            <a:r>
              <a:rPr lang="en-US" sz="2800" dirty="0"/>
              <a:t>directors can do this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2" y="914400"/>
            <a:ext cx="8364458" cy="6220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Odyssey of the Mind Homepage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286000" y="1066800"/>
            <a:ext cx="7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609600" y="762000"/>
            <a:ext cx="1879236" cy="506184"/>
            <a:chOff x="-2344487" y="941644"/>
            <a:chExt cx="1676400" cy="1068886"/>
          </a:xfrm>
          <a:solidFill>
            <a:srgbClr val="92D050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-2344487" y="943730"/>
              <a:ext cx="1676400" cy="1066800"/>
            </a:xfrm>
            <a:prstGeom prst="wedgeRoundRectCallout">
              <a:avLst>
                <a:gd name="adj1" fmla="val 10645"/>
                <a:gd name="adj2" fmla="val 16241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344487" y="941644"/>
              <a:ext cx="1676400" cy="10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  <a:effectLst/>
                </a:rPr>
                <a:t>National Membership Registration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 rot="1029359">
            <a:off x="4310840" y="3088121"/>
            <a:ext cx="1676400" cy="685800"/>
            <a:chOff x="-2039858" y="-2989221"/>
            <a:chExt cx="1676400" cy="872836"/>
          </a:xfrm>
          <a:solidFill>
            <a:srgbClr val="92D050"/>
          </a:solidFill>
        </p:grpSpPr>
        <p:sp>
          <p:nvSpPr>
            <p:cNvPr id="15" name="Rounded Rectangular Callout 14"/>
            <p:cNvSpPr/>
            <p:nvPr/>
          </p:nvSpPr>
          <p:spPr>
            <a:xfrm>
              <a:off x="-2039858" y="-2989221"/>
              <a:ext cx="1676400" cy="872836"/>
            </a:xfrm>
            <a:prstGeom prst="wedgeRoundRectCallout">
              <a:avLst>
                <a:gd name="adj1" fmla="val -114850"/>
                <a:gd name="adj2" fmla="val 9722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972883" y="-2962965"/>
              <a:ext cx="1524000" cy="74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General Clarifications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4800600" y="2133600"/>
            <a:ext cx="1828800" cy="685800"/>
            <a:chOff x="-2362200" y="762000"/>
            <a:chExt cx="1676400" cy="948435"/>
          </a:xfrm>
          <a:solidFill>
            <a:srgbClr val="92D050"/>
          </a:solidFill>
        </p:grpSpPr>
        <p:sp>
          <p:nvSpPr>
            <p:cNvPr id="25" name="Rounded Rectangular Callout 24"/>
            <p:cNvSpPr/>
            <p:nvPr/>
          </p:nvSpPr>
          <p:spPr>
            <a:xfrm>
              <a:off x="-2362200" y="762000"/>
              <a:ext cx="1676400" cy="948435"/>
            </a:xfrm>
            <a:prstGeom prst="wedgeRoundRectCallout">
              <a:avLst>
                <a:gd name="adj1" fmla="val -152003"/>
                <a:gd name="adj2" fmla="val -26797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2286000" y="762000"/>
              <a:ext cx="1524000" cy="89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Enter Member Area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133600" y="1801000"/>
            <a:ext cx="685800" cy="228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09800" y="2108931"/>
            <a:ext cx="1295400" cy="32946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09800" y="2751465"/>
            <a:ext cx="1295400" cy="32946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 dirty="0" smtClean="0"/>
              <a:t>Entering Member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77" t="12306" r="18046" b="7226"/>
          <a:stretch/>
        </p:blipFill>
        <p:spPr>
          <a:xfrm>
            <a:off x="304800" y="1219200"/>
            <a:ext cx="8686800" cy="5494021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3124200" y="3810000"/>
            <a:ext cx="2362200" cy="838200"/>
            <a:chOff x="-2362200" y="762000"/>
            <a:chExt cx="1676400" cy="838200"/>
          </a:xfrm>
          <a:solidFill>
            <a:srgbClr val="92D050"/>
          </a:solidFill>
        </p:grpSpPr>
        <p:sp>
          <p:nvSpPr>
            <p:cNvPr id="7" name="Rounded Rectangular Callout 6"/>
            <p:cNvSpPr/>
            <p:nvPr/>
          </p:nvSpPr>
          <p:spPr>
            <a:xfrm>
              <a:off x="-2362200" y="762000"/>
              <a:ext cx="1676400" cy="838200"/>
            </a:xfrm>
            <a:prstGeom prst="wedgeRoundRectCallout">
              <a:avLst>
                <a:gd name="adj1" fmla="val -60726"/>
                <a:gd name="adj2" fmla="val 113538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286000" y="863025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Enter Membership  # and Zip Code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2" y="495300"/>
            <a:ext cx="8827688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  <a:noFill/>
        </p:spPr>
        <p:txBody>
          <a:bodyPr/>
          <a:lstStyle/>
          <a:p>
            <a:r>
              <a:rPr lang="en-US" dirty="0" smtClean="0"/>
              <a:t>Member Area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3865419" y="2077463"/>
            <a:ext cx="1905000" cy="738664"/>
            <a:chOff x="-4123943" y="1504409"/>
            <a:chExt cx="1676400" cy="1149032"/>
          </a:xfrm>
          <a:solidFill>
            <a:srgbClr val="92D050"/>
          </a:solidFill>
        </p:grpSpPr>
        <p:sp>
          <p:nvSpPr>
            <p:cNvPr id="9" name="Rounded Rectangular Callout 8"/>
            <p:cNvSpPr/>
            <p:nvPr/>
          </p:nvSpPr>
          <p:spPr>
            <a:xfrm>
              <a:off x="-4123943" y="1545525"/>
              <a:ext cx="1676400" cy="1066799"/>
            </a:xfrm>
            <a:prstGeom prst="wedgeRoundRectCallout">
              <a:avLst>
                <a:gd name="adj1" fmla="val -101981"/>
                <a:gd name="adj2" fmla="val -80873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3971544" y="1504409"/>
              <a:ext cx="1524001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effectLst/>
                </a:rPr>
                <a:t>Submit team specific clarifications</a:t>
              </a: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2133600" y="3124200"/>
            <a:ext cx="1676400" cy="1066800"/>
            <a:chOff x="-2743200" y="838200"/>
            <a:chExt cx="1676400" cy="1066800"/>
          </a:xfrm>
          <a:solidFill>
            <a:srgbClr val="92D050"/>
          </a:solidFill>
        </p:grpSpPr>
        <p:sp>
          <p:nvSpPr>
            <p:cNvPr id="12" name="Rounded Rectangular Callout 11"/>
            <p:cNvSpPr/>
            <p:nvPr/>
          </p:nvSpPr>
          <p:spPr>
            <a:xfrm>
              <a:off x="-2743200" y="838200"/>
              <a:ext cx="1676400" cy="1066800"/>
            </a:xfrm>
            <a:prstGeom prst="wedgeRoundRectCallout">
              <a:avLst>
                <a:gd name="adj1" fmla="val -92481"/>
                <a:gd name="adj2" fmla="val 4759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667000" y="9144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Forms, Problems and More!</a:t>
              </a: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2286000" y="5354063"/>
            <a:ext cx="2514600" cy="1046738"/>
            <a:chOff x="-2514600" y="627127"/>
            <a:chExt cx="1676400" cy="1066800"/>
          </a:xfrm>
          <a:solidFill>
            <a:srgbClr val="92D050"/>
          </a:solidFill>
        </p:grpSpPr>
        <p:sp>
          <p:nvSpPr>
            <p:cNvPr id="15" name="Rounded Rectangular Callout 14"/>
            <p:cNvSpPr/>
            <p:nvPr/>
          </p:nvSpPr>
          <p:spPr>
            <a:xfrm>
              <a:off x="-2514600" y="627127"/>
              <a:ext cx="1676400" cy="1066800"/>
            </a:xfrm>
            <a:prstGeom prst="wedgeRoundRectCallout">
              <a:avLst>
                <a:gd name="adj1" fmla="val -87832"/>
                <a:gd name="adj2" fmla="val -5440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438400" y="703326"/>
              <a:ext cx="1524000" cy="94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Learn how Odyssey meets educational initiatives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5" y="685800"/>
            <a:ext cx="6596190" cy="60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dirty="0" smtClean="0"/>
              <a:t>Forms &amp; Problem Area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3200400" y="2216654"/>
            <a:ext cx="2227117" cy="762000"/>
            <a:chOff x="-2056570" y="33085"/>
            <a:chExt cx="1676400" cy="1066800"/>
          </a:xfrm>
          <a:solidFill>
            <a:srgbClr val="92D050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-2056570" y="33085"/>
              <a:ext cx="1676400" cy="1066800"/>
            </a:xfrm>
            <a:prstGeom prst="wedgeRoundRectCallout">
              <a:avLst>
                <a:gd name="adj1" fmla="val -79643"/>
                <a:gd name="adj2" fmla="val 6406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056570" y="96238"/>
              <a:ext cx="1524000" cy="676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Forms – Sample Team Contract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4724400" y="5615776"/>
            <a:ext cx="2057400" cy="1015497"/>
            <a:chOff x="-2362200" y="762000"/>
            <a:chExt cx="1676400" cy="1066800"/>
          </a:xfrm>
          <a:solidFill>
            <a:srgbClr val="92D050"/>
          </a:solidFill>
        </p:grpSpPr>
        <p:sp>
          <p:nvSpPr>
            <p:cNvPr id="11" name="Rounded Rectangular Callout 10"/>
            <p:cNvSpPr/>
            <p:nvPr/>
          </p:nvSpPr>
          <p:spPr>
            <a:xfrm>
              <a:off x="-2362200" y="762000"/>
              <a:ext cx="1676400" cy="1066800"/>
            </a:xfrm>
            <a:prstGeom prst="wedgeRoundRectCallout">
              <a:avLst>
                <a:gd name="adj1" fmla="val -97984"/>
                <a:gd name="adj2" fmla="val -1045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1" y="908513"/>
              <a:ext cx="1524000" cy="654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effectLst/>
                </a:rPr>
                <a:t>PDF</a:t>
              </a:r>
              <a:r>
                <a:rPr lang="en-US" sz="1800" dirty="0" smtClean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versions of </a:t>
              </a:r>
              <a:r>
                <a:rPr lang="en-US" sz="1800" smtClean="0">
                  <a:solidFill>
                    <a:schemeClr val="tx1"/>
                  </a:solidFill>
                  <a:effectLst/>
                </a:rPr>
                <a:t>the problems.</a:t>
              </a:r>
              <a:endParaRPr lang="en-US" sz="1800" dirty="0" smtClean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3048001" y="4061077"/>
            <a:ext cx="1981200" cy="838200"/>
            <a:chOff x="-2233246" y="499662"/>
            <a:chExt cx="1676400" cy="1066800"/>
          </a:xfrm>
          <a:solidFill>
            <a:srgbClr val="92D050"/>
          </a:solidFill>
        </p:grpSpPr>
        <p:sp>
          <p:nvSpPr>
            <p:cNvPr id="15" name="Rounded Rectangular Callout 14"/>
            <p:cNvSpPr/>
            <p:nvPr/>
          </p:nvSpPr>
          <p:spPr>
            <a:xfrm>
              <a:off x="-2233246" y="499662"/>
              <a:ext cx="1676400" cy="1066800"/>
            </a:xfrm>
            <a:prstGeom prst="wedgeRoundRectCallout">
              <a:avLst>
                <a:gd name="adj1" fmla="val -99809"/>
                <a:gd name="adj2" fmla="val 3418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157046" y="575861"/>
              <a:ext cx="1524000" cy="82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Program Guide - Logos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1600"/>
            <a:ext cx="1524000" cy="1524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048001" y="3400949"/>
            <a:ext cx="2024652" cy="407056"/>
          </a:xfrm>
          <a:prstGeom prst="wedgeRoundRectCallout">
            <a:avLst>
              <a:gd name="adj1" fmla="val -79643"/>
              <a:gd name="adj2" fmla="val 640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3446058"/>
            <a:ext cx="202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effectLst/>
              </a:rPr>
              <a:t>National COU Scholarship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  <a:noFill/>
        </p:spPr>
        <p:txBody>
          <a:bodyPr/>
          <a:lstStyle/>
          <a:p>
            <a:r>
              <a:rPr lang="en-US" dirty="0" smtClean="0"/>
              <a:t>Member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2" y="533400"/>
            <a:ext cx="8827688" cy="6172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" y="4495800"/>
            <a:ext cx="151961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Begin TEAM Registration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47800"/>
            <a:ext cx="86371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/>
          <p:nvPr/>
        </p:nvGrpSpPr>
        <p:grpSpPr>
          <a:xfrm rot="350903">
            <a:off x="5329882" y="1297246"/>
            <a:ext cx="3081988" cy="1066800"/>
            <a:chOff x="-2362200" y="762001"/>
            <a:chExt cx="1676400" cy="1066800"/>
          </a:xfrm>
          <a:solidFill>
            <a:srgbClr val="92D050"/>
          </a:solidFill>
        </p:grpSpPr>
        <p:sp>
          <p:nvSpPr>
            <p:cNvPr id="6" name="Rounded Rectangular Callout 5"/>
            <p:cNvSpPr/>
            <p:nvPr/>
          </p:nvSpPr>
          <p:spPr>
            <a:xfrm>
              <a:off x="-2362200" y="762001"/>
              <a:ext cx="1676400" cy="1066800"/>
            </a:xfrm>
            <a:prstGeom prst="wedgeRoundRectCallout">
              <a:avLst>
                <a:gd name="adj1" fmla="val -77120"/>
                <a:gd name="adj2" fmla="val 567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2286000" y="838200"/>
              <a:ext cx="1524000" cy="84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effectLst/>
                </a:rPr>
                <a:t>Select Regional Tournament, Problem and Division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14400" y="4191000"/>
            <a:ext cx="3429000" cy="3294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567381"/>
            <a:ext cx="4358095" cy="1300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29" y="4629717"/>
            <a:ext cx="3557630" cy="1175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396846" cy="6111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Welcome Screen (Part 1)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83821" y="2514600"/>
            <a:ext cx="1592579" cy="769806"/>
            <a:chOff x="-1187478" y="2847579"/>
            <a:chExt cx="1401470" cy="702314"/>
          </a:xfrm>
          <a:solidFill>
            <a:srgbClr val="92D050"/>
          </a:solidFill>
        </p:grpSpPr>
        <p:sp>
          <p:nvSpPr>
            <p:cNvPr id="10" name="Rounded Rectangular Callout 9"/>
            <p:cNvSpPr/>
            <p:nvPr/>
          </p:nvSpPr>
          <p:spPr>
            <a:xfrm>
              <a:off x="-1187478" y="2848121"/>
              <a:ext cx="1401470" cy="701772"/>
            </a:xfrm>
            <a:prstGeom prst="wedgeRoundRectCallout">
              <a:avLst>
                <a:gd name="adj1" fmla="val 55445"/>
                <a:gd name="adj2" fmla="val 112993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187478" y="2847579"/>
              <a:ext cx="1274064" cy="631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  <a:effectLst/>
                </a:rPr>
                <a:t>Team Registration Fee Information</a:t>
              </a:r>
              <a:endParaRPr lang="en-US" sz="13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6781800" y="3429000"/>
            <a:ext cx="2286000" cy="838200"/>
            <a:chOff x="-2078365" y="2499983"/>
            <a:chExt cx="1676400" cy="764712"/>
          </a:xfrm>
          <a:solidFill>
            <a:srgbClr val="92D050"/>
          </a:solidFill>
        </p:grpSpPr>
        <p:sp>
          <p:nvSpPr>
            <p:cNvPr id="13" name="Rounded Rectangular Callout 12"/>
            <p:cNvSpPr/>
            <p:nvPr/>
          </p:nvSpPr>
          <p:spPr>
            <a:xfrm>
              <a:off x="-2078365" y="2499983"/>
              <a:ext cx="1676400" cy="764712"/>
            </a:xfrm>
            <a:prstGeom prst="wedgeRoundRectCallout">
              <a:avLst>
                <a:gd name="adj1" fmla="val -77393"/>
                <a:gd name="adj2" fmla="val 9481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2051755" y="2569502"/>
              <a:ext cx="1649790" cy="58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/>
                </a:rPr>
                <a:t>Judge &amp; Volunteer Requirement</a:t>
              </a:r>
              <a:endParaRPr lang="en-US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782" y="4343400"/>
            <a:ext cx="1577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will be customized for each Regional Tournament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510</TotalTime>
  <Words>602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ONLINE TEAM REGISTRATION</vt:lpstr>
      <vt:lpstr>Online Team Registration</vt:lpstr>
      <vt:lpstr>Odyssey of the Mind Homepage</vt:lpstr>
      <vt:lpstr>Entering Member Area</vt:lpstr>
      <vt:lpstr>Member Area</vt:lpstr>
      <vt:lpstr>Forms &amp; Problem Area</vt:lpstr>
      <vt:lpstr>Member Area</vt:lpstr>
      <vt:lpstr>Begin TEAM Registration</vt:lpstr>
      <vt:lpstr>Welcome Screen (Part 1)</vt:lpstr>
      <vt:lpstr>Welcome Screen (Part 2)</vt:lpstr>
      <vt:lpstr>Entering Team Information</vt:lpstr>
      <vt:lpstr>Team Members Page</vt:lpstr>
      <vt:lpstr>Top Half Review Page</vt:lpstr>
      <vt:lpstr>Bottom Half Review Page</vt:lpstr>
      <vt:lpstr>Confirmation Page</vt:lpstr>
      <vt:lpstr>Confirmation Email – Top Half</vt:lpstr>
      <vt:lpstr>Confirmation Email-Lower Half</vt:lpstr>
      <vt:lpstr>Entering Member Area</vt:lpstr>
      <vt:lpstr>Team Area</vt:lpstr>
      <vt:lpstr>Email Confirmations</vt:lpstr>
      <vt:lpstr>What Can coordinators &amp; Coaches Do Online?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Odyssey</dc:title>
  <dc:creator>GB</dc:creator>
  <cp:lastModifiedBy>Amanda G. Zikos</cp:lastModifiedBy>
  <cp:revision>49</cp:revision>
  <cp:lastPrinted>2017-08-18T18:22:37Z</cp:lastPrinted>
  <dcterms:created xsi:type="dcterms:W3CDTF">2012-08-28T04:44:21Z</dcterms:created>
  <dcterms:modified xsi:type="dcterms:W3CDTF">2018-11-15T19:29:33Z</dcterms:modified>
</cp:coreProperties>
</file>